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6" r:id="rId3"/>
    <p:sldId id="265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8" r:id="rId12"/>
    <p:sldId id="269" r:id="rId13"/>
    <p:sldId id="279" r:id="rId14"/>
    <p:sldId id="275" r:id="rId15"/>
    <p:sldId id="276" r:id="rId16"/>
    <p:sldId id="281" r:id="rId17"/>
    <p:sldId id="280" r:id="rId18"/>
    <p:sldId id="283" r:id="rId19"/>
    <p:sldId id="284" r:id="rId20"/>
    <p:sldId id="28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AF33-3A67-4901-9CF1-9FDD36E7CE03}" type="datetimeFigureOut">
              <a:rPr lang="en-US" smtClean="0"/>
              <a:t>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DF4D2-0945-4D00-991E-60F5261E8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7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B5D7-66D0-4832-8BFE-F39C6ABD747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DBB6A-A53D-4317-9029-15C19D11FE03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 dirty="0">
              <a:solidFill>
                <a:srgbClr val="43434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310604-64EA-4A87-A86C-F2B08C5E482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4DBB6A-A53D-4317-9029-15C19D11FE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Middlesex County’s Work to End Homelessness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State Museum:  February 22,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153400" cy="35814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Coordinate </a:t>
            </a:r>
            <a:r>
              <a:rPr lang="en-US" sz="2400" dirty="0"/>
              <a:t>the implementation and evolution of the County’s Plan to End Homelessness by employing </a:t>
            </a:r>
            <a:r>
              <a:rPr lang="en-US" sz="2400" b="1" i="1" dirty="0"/>
              <a:t>collaborative strategies</a:t>
            </a:r>
            <a:r>
              <a:rPr lang="en-US" sz="2400" dirty="0"/>
              <a:t>, fostering </a:t>
            </a:r>
            <a:r>
              <a:rPr lang="en-US" sz="2400" b="1" i="1" dirty="0"/>
              <a:t>public-private partnerships </a:t>
            </a:r>
            <a:r>
              <a:rPr lang="en-US" sz="2400" dirty="0"/>
              <a:t>and providing the </a:t>
            </a:r>
            <a:r>
              <a:rPr lang="en-US" sz="2400" b="1" dirty="0"/>
              <a:t>leadership</a:t>
            </a:r>
            <a:r>
              <a:rPr lang="en-US" sz="2400" dirty="0"/>
              <a:t> necessary to ensure the </a:t>
            </a:r>
            <a:r>
              <a:rPr lang="en-US" sz="2400" b="1" i="1" dirty="0"/>
              <a:t>efficient development of solutions</a:t>
            </a:r>
            <a:r>
              <a:rPr lang="en-US" sz="2400" b="1" dirty="0"/>
              <a:t> </a:t>
            </a:r>
            <a:r>
              <a:rPr lang="en-US" sz="2400" dirty="0"/>
              <a:t>to end homelessness in our County</a:t>
            </a:r>
            <a:r>
              <a:rPr lang="en-US" sz="2800" dirty="0"/>
              <a:t>. </a:t>
            </a:r>
            <a:endParaRPr lang="en-US" sz="2800" dirty="0" smtClean="0"/>
          </a:p>
          <a:p>
            <a:pPr marL="109728" indent="0">
              <a:buNone/>
            </a:pPr>
            <a:endParaRPr lang="en-US" sz="1600" dirty="0" smtClean="0"/>
          </a:p>
          <a:p>
            <a:r>
              <a:rPr lang="en-US" sz="2800" b="1" dirty="0" smtClean="0"/>
              <a:t>Contracts with the County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Coming Home’s Mission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81000"/>
            <a:ext cx="202223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810000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pPr marL="109728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Shorthand: Building a System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horrible </a:t>
            </a:r>
            <a:r>
              <a:rPr lang="en-US" sz="2800" dirty="0"/>
              <a:t>elevator </a:t>
            </a:r>
            <a:r>
              <a:rPr lang="en-US" sz="2800" dirty="0" smtClean="0"/>
              <a:t>speech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changing a culture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012066"/>
            <a:ext cx="5562601" cy="409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2162536" y="762000"/>
            <a:ext cx="275864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2300468" y="1295400"/>
            <a:ext cx="275864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houses without wa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6" descr="Image result for houses without wal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757690"/>
            <a:ext cx="636896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Agencies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Without Walls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7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1" y="1752600"/>
            <a:ext cx="20617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Parts, Processes and Outcomes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16764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 Data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  Stakeholders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31097" y="3508286"/>
            <a:ext cx="4060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PROCESS</a:t>
            </a:r>
          </a:p>
          <a:p>
            <a:r>
              <a:rPr lang="en-US" sz="3200" dirty="0" smtClean="0"/>
              <a:t>   HMIS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54333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MC Coalesced initially around building and administering HMIS</a:t>
            </a:r>
            <a:endParaRPr lang="en-US" sz="2400" b="1" dirty="0"/>
          </a:p>
        </p:txBody>
      </p:sp>
      <p:sp>
        <p:nvSpPr>
          <p:cNvPr id="4" name="4-Point Star 3"/>
          <p:cNvSpPr/>
          <p:nvPr/>
        </p:nvSpPr>
        <p:spPr>
          <a:xfrm>
            <a:off x="3048000" y="3886200"/>
            <a:ext cx="533400" cy="533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4-Point Star 7"/>
          <p:cNvSpPr/>
          <p:nvPr/>
        </p:nvSpPr>
        <p:spPr>
          <a:xfrm>
            <a:off x="3314700" y="4800600"/>
            <a:ext cx="495299" cy="685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297363"/>
          </a:xfrm>
        </p:spPr>
        <p:txBody>
          <a:bodyPr/>
          <a:lstStyle/>
          <a:p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MUNICIPALITIES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/>
            <a:r>
              <a:rPr lang="en-US" sz="2000" dirty="0" smtClean="0"/>
              <a:t>Leadership</a:t>
            </a:r>
            <a:endParaRPr lang="en-US" sz="2000" dirty="0"/>
          </a:p>
          <a:p>
            <a:pPr lvl="1"/>
            <a:r>
              <a:rPr lang="en-US" sz="2000" dirty="0"/>
              <a:t>Police Depts.</a:t>
            </a:r>
          </a:p>
          <a:p>
            <a:pPr lvl="1"/>
            <a:r>
              <a:rPr lang="en-US" sz="2000" dirty="0"/>
              <a:t>Librarians</a:t>
            </a:r>
          </a:p>
          <a:p>
            <a:pPr lvl="1"/>
            <a:r>
              <a:rPr lang="en-US" sz="2000" dirty="0"/>
              <a:t>Schools</a:t>
            </a:r>
          </a:p>
          <a:p>
            <a:pPr lvl="1"/>
            <a:r>
              <a:rPr lang="en-US" sz="2000" dirty="0"/>
              <a:t>PHAs 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FUNDERS 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AFFORDABLE HOUSING PROVIDERS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BROADEN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OUTREACH</a:t>
            </a:r>
            <a:b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develop more processes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1"/>
            <a:ext cx="3124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49891"/>
          </a:xfrm>
        </p:spPr>
        <p:txBody>
          <a:bodyPr/>
          <a:lstStyle/>
          <a:p>
            <a:r>
              <a:rPr lang="en-US" sz="2800" b="1" dirty="0" smtClean="0">
                <a:latin typeface="Calibri"/>
                <a:ea typeface="Calibri"/>
                <a:cs typeface="Times New Roman"/>
              </a:rPr>
              <a:t>Coordinated</a:t>
            </a:r>
            <a:r>
              <a:rPr lang="en-US" sz="2800" b="1" dirty="0">
                <a:latin typeface="Calibri"/>
                <a:ea typeface="Calibri"/>
                <a:cs typeface="Times New Roman"/>
              </a:rPr>
              <a:t>, needs-based process for the creation of supportive, permanent housing </a:t>
            </a:r>
            <a:endParaRPr lang="en-US" sz="2800" b="1" dirty="0" smtClean="0">
              <a:latin typeface="Calibri"/>
              <a:ea typeface="Calibri"/>
              <a:cs typeface="Times New Roman"/>
            </a:endParaRPr>
          </a:p>
          <a:p>
            <a:r>
              <a:rPr lang="en-US" sz="2800" b="1" dirty="0" smtClean="0">
                <a:latin typeface="Calibri"/>
                <a:cs typeface="Times New Roman"/>
              </a:rPr>
              <a:t>Collaborative Development</a:t>
            </a:r>
          </a:p>
          <a:p>
            <a:pPr lvl="1"/>
            <a:r>
              <a:rPr lang="en-US" b="1" dirty="0" smtClean="0">
                <a:latin typeface="Calibri"/>
                <a:cs typeface="Times New Roman"/>
              </a:rPr>
              <a:t>3 </a:t>
            </a:r>
            <a:r>
              <a:rPr lang="en-US" b="1" dirty="0" smtClean="0">
                <a:latin typeface="Calibri"/>
                <a:cs typeface="Times New Roman"/>
              </a:rPr>
              <a:t>months’ reconnaissance</a:t>
            </a:r>
            <a:endParaRPr lang="en-US" b="1" dirty="0" smtClean="0">
              <a:latin typeface="Calibri"/>
              <a:cs typeface="Times New Roman"/>
            </a:endParaRPr>
          </a:p>
          <a:p>
            <a:pPr lvl="1"/>
            <a:r>
              <a:rPr lang="en-US" b="1" dirty="0" smtClean="0">
                <a:latin typeface="Calibri"/>
                <a:cs typeface="Times New Roman"/>
              </a:rPr>
              <a:t>Include all municipal leadership, funders, affordable housing developers and social service providers</a:t>
            </a:r>
          </a:p>
          <a:p>
            <a:r>
              <a:rPr lang="en-US" b="1" dirty="0" smtClean="0">
                <a:latin typeface="Calibri"/>
                <a:cs typeface="Times New Roman"/>
              </a:rPr>
              <a:t>Push and Pull Project Models</a:t>
            </a:r>
          </a:p>
          <a:p>
            <a:r>
              <a:rPr lang="en-US" b="1" dirty="0" smtClean="0">
                <a:latin typeface="Calibri"/>
                <a:cs typeface="Times New Roman"/>
              </a:rPr>
              <a:t>Again, opportunity for </a:t>
            </a:r>
            <a:r>
              <a:rPr lang="en-US" b="1" i="1" dirty="0" smtClean="0">
                <a:latin typeface="Calibri"/>
                <a:cs typeface="Times New Roman"/>
              </a:rPr>
              <a:t>collaboration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4000" dirty="0" smtClean="0"/>
              <a:t>Homes </a:t>
            </a:r>
            <a:r>
              <a:rPr lang="en-US" sz="4000" dirty="0"/>
              <a:t>for </a:t>
            </a:r>
            <a:r>
              <a:rPr lang="en-US" sz="4000" dirty="0" smtClean="0"/>
              <a:t>Homeless</a:t>
            </a:r>
            <a:br>
              <a:rPr lang="en-US" sz="4000" dirty="0" smtClean="0"/>
            </a:br>
            <a:r>
              <a:rPr lang="en-US" sz="4000" dirty="0" smtClean="0"/>
              <a:t>       Program </a:t>
            </a:r>
            <a:r>
              <a:rPr lang="en-US" dirty="0"/>
              <a:t/>
            </a:r>
            <a:br>
              <a:rPr lang="en-US" dirty="0"/>
            </a:b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2133600" cy="14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232" y="1676400"/>
            <a:ext cx="8595168" cy="3657600"/>
          </a:xfrm>
        </p:spPr>
        <p:txBody>
          <a:bodyPr/>
          <a:lstStyle/>
          <a:p>
            <a:r>
              <a:rPr lang="en-US" sz="2800" dirty="0" smtClean="0">
                <a:latin typeface="Calibri"/>
                <a:ea typeface="Calibri"/>
                <a:cs typeface="Times New Roman"/>
              </a:rPr>
              <a:t>Single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point of entry for anyone homeless or at risk of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homelessness</a:t>
            </a:r>
          </a:p>
          <a:p>
            <a:r>
              <a:rPr lang="en-US" sz="2800" dirty="0" smtClean="0">
                <a:latin typeface="Calibri"/>
                <a:ea typeface="Calibri"/>
                <a:cs typeface="Times New Roman"/>
              </a:rPr>
              <a:t>Year-long </a:t>
            </a:r>
            <a:r>
              <a:rPr lang="en-US" sz="2800" b="1" i="1" dirty="0" smtClean="0">
                <a:latin typeface="Calibri"/>
                <a:ea typeface="Calibri"/>
                <a:cs typeface="Times New Roman"/>
              </a:rPr>
              <a:t>collaborative </a:t>
            </a:r>
            <a:r>
              <a:rPr lang="en-US" sz="2800" b="1" i="1" dirty="0" smtClean="0">
                <a:latin typeface="Calibri"/>
                <a:ea typeface="Calibri"/>
                <a:cs typeface="Times New Roman"/>
              </a:rPr>
              <a:t>development</a:t>
            </a:r>
            <a:endParaRPr lang="en-US" sz="2800" b="1" i="1" dirty="0" smtClean="0">
              <a:latin typeface="Calibri"/>
              <a:ea typeface="Calibri"/>
              <a:cs typeface="Times New Roman"/>
            </a:endParaRPr>
          </a:p>
          <a:p>
            <a:r>
              <a:rPr lang="en-US" sz="2800" dirty="0" smtClean="0">
                <a:latin typeface="Calibri"/>
                <a:ea typeface="Calibri"/>
                <a:cs typeface="Times New Roman"/>
              </a:rPr>
              <a:t>Uniform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assessment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of persons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’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needs</a:t>
            </a:r>
          </a:p>
          <a:p>
            <a:r>
              <a:rPr lang="en-US" sz="2800" dirty="0" smtClean="0">
                <a:latin typeface="Calibri"/>
                <a:ea typeface="Calibri"/>
                <a:cs typeface="Times New Roman"/>
              </a:rPr>
              <a:t>Prioritization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of referrals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to available</a:t>
            </a:r>
          </a:p>
          <a:p>
            <a:pPr marL="109728" indent="0">
              <a:buNone/>
            </a:pPr>
            <a:r>
              <a:rPr lang="en-US" sz="28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 and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appropriate resources,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based</a:t>
            </a:r>
          </a:p>
          <a:p>
            <a:pPr marL="109728" indent="0">
              <a:buNone/>
            </a:pPr>
            <a:r>
              <a:rPr lang="en-US" sz="28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   </a:t>
            </a:r>
            <a:r>
              <a:rPr lang="en-US" sz="2800" dirty="0" smtClean="0">
                <a:latin typeface="Calibri"/>
                <a:ea typeface="Calibri"/>
                <a:cs typeface="Times New Roman"/>
              </a:rPr>
              <a:t>on 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length of homelessness and severity of needs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Coordinated </a:t>
            </a:r>
            <a:r>
              <a:rPr lang="en-US" dirty="0" smtClean="0"/>
              <a:t>Assessment </a:t>
            </a:r>
            <a:r>
              <a:rPr lang="en-US" dirty="0" smtClean="0"/>
              <a:t>Initiativ</a:t>
            </a:r>
            <a:r>
              <a:rPr lang="en-US" dirty="0" smtClean="0"/>
              <a:t>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209800"/>
            <a:ext cx="22917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6" y="914400"/>
            <a:ext cx="895686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Uncoordinated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0"/>
            <a:ext cx="11582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ermanently </a:t>
            </a:r>
            <a:r>
              <a:rPr lang="en-US" dirty="0"/>
              <a:t>housed 25 households </a:t>
            </a:r>
            <a:r>
              <a:rPr lang="en-US" dirty="0" smtClean="0"/>
              <a:t>with existing resources</a:t>
            </a:r>
          </a:p>
          <a:p>
            <a:r>
              <a:rPr lang="en-US" dirty="0"/>
              <a:t>33 State Rental Assistance (SRAP) Vouchers from </a:t>
            </a:r>
            <a:r>
              <a:rPr lang="en-US" dirty="0" smtClean="0"/>
              <a:t>DCA </a:t>
            </a:r>
          </a:p>
          <a:p>
            <a:pPr lvl="1"/>
            <a:r>
              <a:rPr lang="en-US" dirty="0" smtClean="0"/>
              <a:t>11 housed</a:t>
            </a:r>
          </a:p>
          <a:p>
            <a:pPr lvl="1"/>
            <a:r>
              <a:rPr lang="en-US" dirty="0" smtClean="0"/>
              <a:t>10 perfected vouchers in hand (8 sent to State for validation)</a:t>
            </a:r>
          </a:p>
          <a:p>
            <a:r>
              <a:rPr lang="en-US" sz="2800" b="1" dirty="0" smtClean="0"/>
              <a:t>Total:  46 HH permanently housed with CA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Coordinated Assessment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810000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4800" dirty="0" smtClean="0"/>
              <a:t>There </a:t>
            </a:r>
            <a:r>
              <a:rPr lang="en-US" sz="4800" dirty="0" smtClean="0"/>
              <a:t>are no rules</a:t>
            </a:r>
          </a:p>
          <a:p>
            <a:pPr marL="109728" indent="0" algn="ctr">
              <a:buNone/>
            </a:pPr>
            <a:endParaRPr lang="en-US" sz="4000" dirty="0" smtClean="0"/>
          </a:p>
          <a:p>
            <a:pPr algn="ctr"/>
            <a:r>
              <a:rPr lang="en-US" sz="4800" dirty="0" smtClean="0"/>
              <a:t>There are only resources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PRINCIPLES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248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Function Zero for Vets HLSNS</a:t>
            </a:r>
          </a:p>
          <a:p>
            <a:r>
              <a:rPr lang="en-US" sz="2800" dirty="0" smtClean="0"/>
              <a:t>24</a:t>
            </a:r>
            <a:r>
              <a:rPr lang="en-US" sz="2800" dirty="0" smtClean="0"/>
              <a:t>% </a:t>
            </a:r>
            <a:r>
              <a:rPr lang="en-US" sz="2800" dirty="0" smtClean="0"/>
              <a:t>reduction in HLSNS year/year past 2 years</a:t>
            </a:r>
          </a:p>
          <a:p>
            <a:r>
              <a:rPr lang="en-US" sz="2800" dirty="0" smtClean="0"/>
              <a:t>Inventory in Units:</a:t>
            </a:r>
          </a:p>
          <a:p>
            <a:pPr lvl="1"/>
            <a:r>
              <a:rPr lang="en-US" sz="2400" b="1" dirty="0" smtClean="0"/>
              <a:t>246</a:t>
            </a:r>
            <a:r>
              <a:rPr lang="en-US" sz="2400" dirty="0" smtClean="0"/>
              <a:t> PSH (</a:t>
            </a:r>
            <a:r>
              <a:rPr lang="en-US" sz="2400" dirty="0" smtClean="0"/>
              <a:t>inc.</a:t>
            </a:r>
            <a:r>
              <a:rPr lang="en-US" sz="2400" dirty="0" smtClean="0"/>
              <a:t> 57 new in 2017);</a:t>
            </a:r>
          </a:p>
          <a:p>
            <a:pPr lvl="1"/>
            <a:r>
              <a:rPr lang="en-US" sz="2400" dirty="0" smtClean="0"/>
              <a:t>other PH: </a:t>
            </a:r>
            <a:r>
              <a:rPr lang="en-US" sz="2400" b="1" dirty="0" smtClean="0"/>
              <a:t>40</a:t>
            </a:r>
            <a:r>
              <a:rPr lang="en-US" sz="2400" dirty="0" smtClean="0"/>
              <a:t> (</a:t>
            </a:r>
            <a:r>
              <a:rPr lang="en-US" sz="2400" dirty="0" smtClean="0"/>
              <a:t>Kil</a:t>
            </a:r>
            <a:r>
              <a:rPr lang="en-US" sz="2400" dirty="0" smtClean="0"/>
              <a:t>. and TC)</a:t>
            </a:r>
          </a:p>
          <a:p>
            <a:pPr lvl="1"/>
            <a:r>
              <a:rPr lang="en-US" sz="2400" dirty="0" smtClean="0"/>
              <a:t>RR + CHCM:  @75+ 115  = </a:t>
            </a:r>
            <a:r>
              <a:rPr lang="en-US" sz="2400" b="1" dirty="0" smtClean="0"/>
              <a:t>190</a:t>
            </a:r>
          </a:p>
          <a:p>
            <a:pPr lvl="1"/>
            <a:r>
              <a:rPr lang="en-US" sz="2400" b="1" dirty="0" smtClean="0"/>
              <a:t>TOTAL:  476 HH</a:t>
            </a:r>
          </a:p>
          <a:p>
            <a:pPr lvl="1"/>
            <a:endParaRPr lang="en-US" sz="2400" dirty="0" smtClean="0"/>
          </a:p>
          <a:p>
            <a:r>
              <a:rPr lang="en-US" sz="3600" dirty="0" smtClean="0"/>
              <a:t>Creation of system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Outcomes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2286000"/>
            <a:ext cx="16764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PHAs</a:t>
            </a:r>
          </a:p>
        </p:txBody>
      </p:sp>
      <p:sp>
        <p:nvSpPr>
          <p:cNvPr id="12" name="Oval 11"/>
          <p:cNvSpPr/>
          <p:nvPr/>
        </p:nvSpPr>
        <p:spPr>
          <a:xfrm>
            <a:off x="2895600" y="1066800"/>
            <a:ext cx="16764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HUD</a:t>
            </a:r>
          </a:p>
        </p:txBody>
      </p:sp>
      <p:sp>
        <p:nvSpPr>
          <p:cNvPr id="13" name="Oval 12"/>
          <p:cNvSpPr/>
          <p:nvPr/>
        </p:nvSpPr>
        <p:spPr>
          <a:xfrm>
            <a:off x="7086600" y="2286000"/>
            <a:ext cx="16764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Police</a:t>
            </a:r>
          </a:p>
        </p:txBody>
      </p:sp>
      <p:sp>
        <p:nvSpPr>
          <p:cNvPr id="14" name="Oval 13"/>
          <p:cNvSpPr/>
          <p:nvPr/>
        </p:nvSpPr>
        <p:spPr>
          <a:xfrm>
            <a:off x="440297" y="3581400"/>
            <a:ext cx="17526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Community Providers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" y="4724400"/>
            <a:ext cx="16764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Faith-based Orgs.</a:t>
            </a:r>
          </a:p>
        </p:txBody>
      </p:sp>
      <p:sp>
        <p:nvSpPr>
          <p:cNvPr id="16" name="Oval 15"/>
          <p:cNvSpPr/>
          <p:nvPr/>
        </p:nvSpPr>
        <p:spPr>
          <a:xfrm>
            <a:off x="2743200" y="5029200"/>
            <a:ext cx="16764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Schools</a:t>
            </a:r>
          </a:p>
        </p:txBody>
      </p:sp>
      <p:sp>
        <p:nvSpPr>
          <p:cNvPr id="17" name="Oval 16"/>
          <p:cNvSpPr/>
          <p:nvPr/>
        </p:nvSpPr>
        <p:spPr>
          <a:xfrm>
            <a:off x="6705600" y="4800600"/>
            <a:ext cx="16764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Munici-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palities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0400" y="3505200"/>
            <a:ext cx="17526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Librarians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18462"/>
              </p:ext>
            </p:extLst>
          </p:nvPr>
        </p:nvGraphicFramePr>
        <p:xfrm>
          <a:off x="2402458" y="2481776"/>
          <a:ext cx="4191000" cy="19050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schemeClr val="tx1"/>
                  </a:innerShdw>
                </a:effectLst>
                <a:tableStyleId>{5C22544A-7EE6-4342-B048-85BDC9FD1C3A}</a:tableStyleId>
              </a:tblPr>
              <a:tblGrid>
                <a:gridCol w="1397000"/>
                <a:gridCol w="1651000"/>
                <a:gridCol w="11430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Govern-ment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MC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Continuum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Coming Home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838200" y="1066800"/>
            <a:ext cx="19050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Corrections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24400" y="5029200"/>
            <a:ext cx="17526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Healthcar</a:t>
            </a:r>
            <a:r>
              <a:rPr lang="en-US" sz="1600" dirty="0" smtClean="0">
                <a:solidFill>
                  <a:srgbClr val="000000"/>
                </a:solidFill>
              </a:rPr>
              <a:t>e System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05600" y="1066800"/>
            <a:ext cx="16764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Affordable Housing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Developers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24400" y="1066800"/>
            <a:ext cx="16764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State</a:t>
            </a:r>
          </a:p>
        </p:txBody>
      </p:sp>
      <p:cxnSp>
        <p:nvCxnSpPr>
          <p:cNvPr id="43" name="Straight Arrow Connector 42"/>
          <p:cNvCxnSpPr>
            <a:stCxn id="12" idx="4"/>
          </p:cNvCxnSpPr>
          <p:nvPr/>
        </p:nvCxnSpPr>
        <p:spPr>
          <a:xfrm>
            <a:off x="3733800" y="190500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4"/>
          </p:cNvCxnSpPr>
          <p:nvPr/>
        </p:nvCxnSpPr>
        <p:spPr>
          <a:xfrm flipH="1">
            <a:off x="5334000" y="1905000"/>
            <a:ext cx="228600" cy="609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</p:cNvCxnSpPr>
          <p:nvPr/>
        </p:nvCxnSpPr>
        <p:spPr>
          <a:xfrm flipH="1">
            <a:off x="6172200" y="1977371"/>
            <a:ext cx="778903" cy="5372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705600" y="28956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" idx="2"/>
          </p:cNvCxnSpPr>
          <p:nvPr/>
        </p:nvCxnSpPr>
        <p:spPr>
          <a:xfrm flipH="1" flipV="1">
            <a:off x="6705600" y="38862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477000" y="4419600"/>
            <a:ext cx="381000" cy="533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7" idx="0"/>
          </p:cNvCxnSpPr>
          <p:nvPr/>
        </p:nvCxnSpPr>
        <p:spPr>
          <a:xfrm flipH="1" flipV="1">
            <a:off x="5410200" y="4419600"/>
            <a:ext cx="190500" cy="609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0"/>
          </p:cNvCxnSpPr>
          <p:nvPr/>
        </p:nvCxnSpPr>
        <p:spPr>
          <a:xfrm flipV="1">
            <a:off x="3581400" y="4419600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5" idx="7"/>
          </p:cNvCxnSpPr>
          <p:nvPr/>
        </p:nvCxnSpPr>
        <p:spPr>
          <a:xfrm flipV="1">
            <a:off x="2192897" y="4419600"/>
            <a:ext cx="397903" cy="461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6"/>
          </p:cNvCxnSpPr>
          <p:nvPr/>
        </p:nvCxnSpPr>
        <p:spPr>
          <a:xfrm flipV="1">
            <a:off x="2192897" y="38100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" idx="6"/>
          </p:cNvCxnSpPr>
          <p:nvPr/>
        </p:nvCxnSpPr>
        <p:spPr>
          <a:xfrm>
            <a:off x="2057400" y="28194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6" idx="5"/>
          </p:cNvCxnSpPr>
          <p:nvPr/>
        </p:nvCxnSpPr>
        <p:spPr>
          <a:xfrm>
            <a:off x="2464219" y="1977371"/>
            <a:ext cx="372084" cy="54105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478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Extended 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Family : Working </a:t>
            </a:r>
            <a:r>
              <a:rPr lang="en-US" b="1" i="1" dirty="0">
                <a:solidFill>
                  <a:srgbClr val="000000"/>
                </a:solidFill>
              </a:rPr>
              <a:t>Together to Solve Homelessness in Middlesex County</a:t>
            </a:r>
          </a:p>
        </p:txBody>
      </p:sp>
    </p:spTree>
    <p:extLst>
      <p:ext uri="{BB962C8B-B14F-4D97-AF65-F5344CB8AC3E}">
        <p14:creationId xmlns:p14="http://schemas.microsoft.com/office/powerpoint/2010/main" val="21566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71700"/>
            <a:ext cx="8153400" cy="3835591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No </a:t>
            </a:r>
            <a:r>
              <a:rPr lang="en-US" b="1" dirty="0" smtClean="0"/>
              <a:t>long term study; no isolation of variables, no statement of absolutes, excepts facts, of course. </a:t>
            </a:r>
            <a:r>
              <a:rPr lang="en-US" b="1" dirty="0" smtClean="0"/>
              <a:t>……..</a:t>
            </a:r>
            <a:r>
              <a:rPr lang="en-US" sz="2400" b="1" dirty="0"/>
              <a:t>r</a:t>
            </a:r>
            <a:r>
              <a:rPr lang="en-US" sz="2400" b="1" dirty="0" smtClean="0"/>
              <a:t>emember </a:t>
            </a:r>
            <a:r>
              <a:rPr lang="en-US" sz="2400" b="1" dirty="0" smtClean="0"/>
              <a:t>those?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800" b="1" dirty="0" smtClean="0"/>
              <a:t>Five Year Process 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554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Setting </a:t>
            </a:r>
            <a:r>
              <a:rPr lang="en-US" sz="4400" dirty="0"/>
              <a:t>the Stage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819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102291"/>
          </a:xfrm>
        </p:spPr>
        <p:txBody>
          <a:bodyPr>
            <a:normAutofit/>
          </a:bodyPr>
          <a:lstStyle/>
          <a:p>
            <a:r>
              <a:rPr lang="en-US" b="1" dirty="0" smtClean="0"/>
              <a:t>Plan to End Homelessness: 2009-2010</a:t>
            </a:r>
          </a:p>
          <a:p>
            <a:r>
              <a:rPr lang="en-US" b="1" dirty="0" smtClean="0"/>
              <a:t>Homeless Trust Fund Created: eff. 2010</a:t>
            </a:r>
          </a:p>
          <a:p>
            <a:r>
              <a:rPr lang="en-US" b="1" dirty="0" smtClean="0"/>
              <a:t>Freeholders’ Housing First Capital Fund, $1M annually</a:t>
            </a:r>
          </a:p>
          <a:p>
            <a:r>
              <a:rPr lang="en-US" b="1" dirty="0" smtClean="0"/>
              <a:t>Formation of Coming Home of Middlesex County, Inc. </a:t>
            </a:r>
            <a:r>
              <a:rPr lang="en-US" b="1" dirty="0" smtClean="0"/>
              <a:t>(contracts with County, 2012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CoC members antsy (eager for a new challenge) 2012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Perfect Storm</a:t>
            </a:r>
            <a:endParaRPr lang="en-US" sz="4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3301"/>
            <a:ext cx="2667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25"/>
            <a:ext cx="8229600" cy="15541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    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NUCLEAR FAMILY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35312"/>
              </p:ext>
            </p:extLst>
          </p:nvPr>
        </p:nvGraphicFramePr>
        <p:xfrm>
          <a:off x="1447800" y="2057400"/>
          <a:ext cx="6477000" cy="30480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schemeClr val="tx1"/>
                  </a:innerShdw>
                </a:effectLst>
                <a:tableStyleId>{5C22544A-7EE6-4342-B048-85BDC9FD1C3A}</a:tableStyleId>
              </a:tblPr>
              <a:tblGrid>
                <a:gridCol w="2362200"/>
                <a:gridCol w="2133600"/>
                <a:gridCol w="1981200"/>
              </a:tblGrid>
              <a:tr h="30480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Middlesex County 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Government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Middlesex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County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Continuum of Care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Coming Home of Middlesex County, Inc.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C:\Users\eod\AppData\Local\Microsoft\Windows\INetCache\IE\KUMCAVHW\desf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19050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Clr>
                <a:schemeClr val="hlink"/>
              </a:buClr>
              <a:buSzPct val="120000"/>
              <a:buNone/>
            </a:pPr>
            <a:r>
              <a:rPr lang="en-US" sz="3500" b="1" i="1" dirty="0" smtClean="0">
                <a:solidFill>
                  <a:schemeClr val="accent6">
                    <a:lumMod val="75000"/>
                  </a:schemeClr>
                </a:solidFill>
              </a:rPr>
              <a:t>Commitment</a:t>
            </a:r>
            <a:r>
              <a:rPr lang="en-US" sz="3500" b="1" dirty="0" smtClean="0"/>
              <a:t>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en-US" sz="1800" b="1" dirty="0"/>
          </a:p>
          <a:p>
            <a:pPr>
              <a:buClr>
                <a:schemeClr val="hlink"/>
              </a:buClr>
              <a:buSzPct val="120000"/>
            </a:pPr>
            <a:r>
              <a:rPr lang="en-US" sz="2800" b="1" dirty="0" smtClean="0"/>
              <a:t>Financial: Homeless </a:t>
            </a:r>
            <a:r>
              <a:rPr lang="en-US" sz="2800" b="1" dirty="0" smtClean="0"/>
              <a:t>Trust Fund; Housing First Capital Fund; Support Grants;  </a:t>
            </a:r>
            <a:r>
              <a:rPr lang="en-US" sz="2800" b="1" dirty="0" smtClean="0"/>
              <a:t>Housing Assistance for </a:t>
            </a:r>
            <a:r>
              <a:rPr lang="en-US" sz="2800" b="1" dirty="0" smtClean="0"/>
              <a:t>Veterans; </a:t>
            </a:r>
            <a:r>
              <a:rPr lang="en-US" sz="2800" b="1" dirty="0" smtClean="0"/>
              <a:t>Allocator </a:t>
            </a:r>
            <a:r>
              <a:rPr lang="en-US" sz="2800" b="1" dirty="0" smtClean="0"/>
              <a:t>of  flow-through State Funds (e.g. SSH, ESG</a:t>
            </a:r>
            <a:r>
              <a:rPr lang="en-US" sz="2800" b="1" dirty="0"/>
              <a:t>); Coming Home</a:t>
            </a:r>
            <a:endParaRPr lang="en-US" sz="2800" b="1" dirty="0" smtClean="0"/>
          </a:p>
          <a:p>
            <a:pPr marL="109728" indent="0">
              <a:buClr>
                <a:schemeClr val="hlink"/>
              </a:buClr>
              <a:buSzPct val="120000"/>
              <a:buNone/>
            </a:pPr>
            <a:endParaRPr lang="en-US" sz="2800" b="1" dirty="0"/>
          </a:p>
          <a:p>
            <a:pPr>
              <a:buClr>
                <a:schemeClr val="hlink"/>
              </a:buClr>
              <a:buSzPct val="120000"/>
            </a:pPr>
            <a:r>
              <a:rPr lang="en-US" sz="2800" b="1" dirty="0" smtClean="0"/>
              <a:t>Community Services </a:t>
            </a:r>
            <a:r>
              <a:rPr lang="en-US" sz="2800" b="1" dirty="0" smtClean="0"/>
              <a:t>Dept</a:t>
            </a:r>
            <a:r>
              <a:rPr lang="en-US" sz="2800" b="1" dirty="0" smtClean="0"/>
              <a:t>: Develops </a:t>
            </a:r>
            <a:r>
              <a:rPr lang="en-US" sz="2800" b="1" dirty="0"/>
              <a:t>and coordinates programs and services to meet basic human needs and improve the quality of life </a:t>
            </a:r>
            <a:r>
              <a:rPr lang="en-US" sz="2800" b="1" dirty="0" smtClean="0"/>
              <a:t>for residents </a:t>
            </a:r>
            <a:r>
              <a:rPr lang="en-US" sz="2800" b="1" dirty="0"/>
              <a:t>across the lifespan</a:t>
            </a:r>
            <a:r>
              <a:rPr lang="en-US" sz="2800" b="1" dirty="0" smtClean="0"/>
              <a:t>  (disabilities, mental health, addictions, aging, veterans, etc.) </a:t>
            </a:r>
            <a:r>
              <a:rPr lang="en-US" sz="2400" b="1" dirty="0" smtClean="0"/>
              <a:t>			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COUNTY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sz="3500" b="1" dirty="0" smtClean="0"/>
              <a:t>Coordinated response to addressing homelessness (</a:t>
            </a:r>
            <a:r>
              <a:rPr lang="en-US" sz="2600" b="1" dirty="0" smtClean="0"/>
              <a:t>HUD 1995</a:t>
            </a:r>
            <a:r>
              <a:rPr lang="en-US" sz="3500" b="1" dirty="0" smtClean="0"/>
              <a:t>)</a:t>
            </a:r>
          </a:p>
          <a:p>
            <a:r>
              <a:rPr lang="en-US" sz="3500" b="1" dirty="0" smtClean="0"/>
              <a:t>Reaffirmed structure and policies</a:t>
            </a:r>
          </a:p>
          <a:p>
            <a:r>
              <a:rPr lang="en-US" sz="3500" b="1" dirty="0" smtClean="0"/>
              <a:t>E</a:t>
            </a:r>
            <a:r>
              <a:rPr lang="en-US" sz="3500" b="1" dirty="0" smtClean="0"/>
              <a:t>xpansion of </a:t>
            </a:r>
            <a:r>
              <a:rPr lang="en-US" sz="3500" b="1" dirty="0" smtClean="0"/>
              <a:t>membership</a:t>
            </a:r>
          </a:p>
          <a:p>
            <a:r>
              <a:rPr lang="en-US" sz="3500" b="1" dirty="0" smtClean="0"/>
              <a:t>Desire to use data operationally and for planning, in addition to reporting</a:t>
            </a:r>
          </a:p>
          <a:p>
            <a:r>
              <a:rPr lang="en-US" sz="3500" b="1" dirty="0" smtClean="0"/>
              <a:t>Critical look at the HUD $$ application review process</a:t>
            </a:r>
          </a:p>
          <a:p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Continuum of Care </a:t>
            </a:r>
            <a:endParaRPr lang="en-US" b="1" dirty="0"/>
          </a:p>
        </p:txBody>
      </p:sp>
      <p:pic>
        <p:nvPicPr>
          <p:cNvPr id="2051" name="Picture 3" descr="C:\Users\eod\AppData\Local\Microsoft\Windows\INetCache\IE\KUMCAVHW\HR_profess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77" y="228600"/>
            <a:ext cx="358622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574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Active, not reactive</a:t>
            </a:r>
          </a:p>
          <a:p>
            <a:pPr lvl="1"/>
            <a:r>
              <a:rPr lang="en-US" sz="2800" dirty="0" smtClean="0"/>
              <a:t>no automatically renewed approvals; </a:t>
            </a:r>
          </a:p>
          <a:p>
            <a:pPr lvl="1"/>
            <a:r>
              <a:rPr lang="en-US" sz="2800" b="1" dirty="0" smtClean="0"/>
              <a:t>Performance Measures </a:t>
            </a:r>
          </a:p>
          <a:p>
            <a:pPr lvl="1"/>
            <a:r>
              <a:rPr lang="en-US" sz="2800" dirty="0" smtClean="0"/>
              <a:t>Data Driven</a:t>
            </a:r>
          </a:p>
          <a:p>
            <a:pPr lvl="1"/>
            <a:r>
              <a:rPr lang="en-US" sz="2800" dirty="0" smtClean="0"/>
              <a:t>Increased PSH</a:t>
            </a:r>
          </a:p>
          <a:p>
            <a:r>
              <a:rPr lang="en-US" sz="3200" dirty="0" smtClean="0"/>
              <a:t>Reallocated, not new </a:t>
            </a:r>
          </a:p>
          <a:p>
            <a:r>
              <a:rPr lang="en-US" sz="3600" b="1" dirty="0" smtClean="0"/>
              <a:t>Not desperate</a:t>
            </a:r>
            <a:r>
              <a:rPr lang="en-US" sz="3200" dirty="0" smtClean="0"/>
              <a:t>: we can always create what we see we need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HUD Application Review Process </a:t>
            </a:r>
            <a:endParaRPr lang="en-US" dirty="0"/>
          </a:p>
        </p:txBody>
      </p:sp>
      <p:pic>
        <p:nvPicPr>
          <p:cNvPr id="6" name="Picture 3" descr="C:\Users\eod\AppData\Local\Microsoft\Windows\INetCache\IE\MGM88V7Q\dollar20signs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1066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362201"/>
            <a:ext cx="7924800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RESOURCE from HUD, owned and managed by County head of CoC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Assistance on a </a:t>
            </a:r>
            <a:r>
              <a:rPr lang="en-US" sz="2800" b="1" i="1" dirty="0" smtClean="0"/>
              <a:t>rolling basis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Tenant-based</a:t>
            </a:r>
            <a:endParaRPr lang="en-US" sz="2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 smtClean="0"/>
              <a:t>Tri-party lease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34 additional HH</a:t>
            </a:r>
          </a:p>
          <a:p>
            <a:pPr marL="393192" lvl="1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Middlesex County Leasing Dollars</a:t>
            </a:r>
            <a:endParaRPr lang="en-US" dirty="0"/>
          </a:p>
        </p:txBody>
      </p:sp>
      <p:pic>
        <p:nvPicPr>
          <p:cNvPr id="2051" name="Picture 3" descr="C:\Users\eod\AppData\Local\Microsoft\Windows\INetCache\IE\MGM88V7Q\dollar20sign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eod\AppData\Local\Microsoft\Windows\INetCache\IE\KUMCAVHW\Rules_Graphic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1"/>
            <a:ext cx="1676400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614</Words>
  <Application>Microsoft Office PowerPoint</Application>
  <PresentationFormat>On-screen Show (4:3)</PresentationFormat>
  <Paragraphs>141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Middlesex County’s Work to End Homelessness</vt:lpstr>
      <vt:lpstr>        PRINCIPLES</vt:lpstr>
      <vt:lpstr> Setting the Stage</vt:lpstr>
      <vt:lpstr>Perfect Storm</vt:lpstr>
      <vt:lpstr>       NUCLEAR FAMILY   </vt:lpstr>
      <vt:lpstr>THE COUNTY</vt:lpstr>
      <vt:lpstr>Continuum of Care </vt:lpstr>
      <vt:lpstr>HUD Application Review Process </vt:lpstr>
      <vt:lpstr>Middlesex County Leasing Dollars</vt:lpstr>
      <vt:lpstr>Coming Home’s Mission</vt:lpstr>
      <vt:lpstr> Shorthand: Building a System horrible elevator speech  changing a culture </vt:lpstr>
      <vt:lpstr>PowerPoint Presentation</vt:lpstr>
      <vt:lpstr>Parts, Processes and Outcomes</vt:lpstr>
      <vt:lpstr>BROADEN OUTREACH develop more processes</vt:lpstr>
      <vt:lpstr> Homes for Homeless        Program  </vt:lpstr>
      <vt:lpstr> Coordinated Assessment Initiative  </vt:lpstr>
      <vt:lpstr>Uncoordinated Assessment </vt:lpstr>
      <vt:lpstr>PowerPoint Presentation</vt:lpstr>
      <vt:lpstr>Impact of Coordinated Assessment</vt:lpstr>
      <vt:lpstr>System Outcomes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eod</dc:creator>
  <cp:lastModifiedBy>eod</cp:lastModifiedBy>
  <cp:revision>146</cp:revision>
  <dcterms:created xsi:type="dcterms:W3CDTF">2017-02-17T19:49:54Z</dcterms:created>
  <dcterms:modified xsi:type="dcterms:W3CDTF">2017-02-21T19:57:13Z</dcterms:modified>
</cp:coreProperties>
</file>